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 Medium" charset="1" panose="00000600000000000000"/>
      <p:regular r:id="rId16"/>
    </p:embeddedFont>
    <p:embeddedFont>
      <p:font typeface="Telegraf" charset="1" panose="00000500000000000000"/>
      <p:regular r:id="rId17"/>
    </p:embeddedFont>
    <p:embeddedFont>
      <p:font typeface="Inter Bold" charset="1" panose="020B0802030000000004"/>
      <p:regular r:id="rId18"/>
    </p:embeddedFont>
    <p:embeddedFont>
      <p:font typeface="Poppins" charset="1" panose="00000500000000000000"/>
      <p:regular r:id="rId19"/>
    </p:embeddedFont>
    <p:embeddedFont>
      <p:font typeface="Alice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4000" y="2482660"/>
            <a:ext cx="6328090" cy="41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85"/>
              </a:lnSpc>
            </a:pPr>
            <a:r>
              <a:rPr lang="en-US" sz="10591" spc="-741" b="true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GenAI Curriculum Generator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47001" y="2377885"/>
            <a:ext cx="589339" cy="5893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24000" y="1483859"/>
            <a:ext cx="1524000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690966" y="7581762"/>
            <a:ext cx="623377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VALAVALA. SRI MAHA LAKSHMI BHAVAGANYA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2562" y="8943614"/>
            <a:ext cx="565373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CHIKKAM SURESH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341683" y="9925050"/>
            <a:ext cx="6727117" cy="0"/>
          </a:xfrm>
          <a:prstGeom prst="line">
            <a:avLst/>
          </a:prstGeom>
          <a:ln cap="flat" w="19050">
            <a:solidFill>
              <a:srgbClr val="4646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511667" y="8035712"/>
            <a:ext cx="540900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BODDEPALLI LAKSHMI SURYA TEJA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0341683" y="7486512"/>
            <a:ext cx="6727117" cy="0"/>
          </a:xfrm>
          <a:prstGeom prst="line">
            <a:avLst/>
          </a:prstGeom>
          <a:ln cap="flat" w="19050">
            <a:solidFill>
              <a:srgbClr val="4646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0511667" y="8489663"/>
            <a:ext cx="600068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BOMMAKANTI SRI LAKSHMI PRASANNA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26261" y="9397565"/>
            <a:ext cx="620955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464646"/>
                </a:solidFill>
                <a:latin typeface="Telegraf"/>
                <a:ea typeface="Telegraf"/>
                <a:cs typeface="Telegraf"/>
                <a:sym typeface="Telegraf"/>
              </a:rPr>
              <a:t>KOTA SHAILU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9143" y="4347667"/>
            <a:ext cx="7620000" cy="183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8"/>
              </a:lnSpc>
            </a:pPr>
            <a:r>
              <a:rPr lang="en-US" sz="13734" spc="-961" b="true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Thankyou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529234" y="4388082"/>
            <a:ext cx="649623" cy="589339"/>
            <a:chOff x="0" y="0"/>
            <a:chExt cx="89594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5941" cy="812800"/>
            </a:xfrm>
            <a:custGeom>
              <a:avLst/>
              <a:gdLst/>
              <a:ahLst/>
              <a:cxnLst/>
              <a:rect r="r" b="b" t="t" l="l"/>
              <a:pathLst>
                <a:path h="812800" w="895941">
                  <a:moveTo>
                    <a:pt x="447970" y="0"/>
                  </a:moveTo>
                  <a:cubicBezTo>
                    <a:pt x="200563" y="0"/>
                    <a:pt x="0" y="181951"/>
                    <a:pt x="0" y="406400"/>
                  </a:cubicBezTo>
                  <a:cubicBezTo>
                    <a:pt x="0" y="630849"/>
                    <a:pt x="200563" y="812800"/>
                    <a:pt x="447970" y="812800"/>
                  </a:cubicBezTo>
                  <a:cubicBezTo>
                    <a:pt x="695378" y="812800"/>
                    <a:pt x="895941" y="630849"/>
                    <a:pt x="895941" y="406400"/>
                  </a:cubicBezTo>
                  <a:cubicBezTo>
                    <a:pt x="895941" y="181951"/>
                    <a:pt x="695378" y="0"/>
                    <a:pt x="44797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3994" y="38100"/>
              <a:ext cx="72795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524000" y="1483859"/>
            <a:ext cx="15240000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315337"/>
            <a:ext cx="6988889" cy="358140"/>
            <a:chOff x="0" y="0"/>
            <a:chExt cx="9318519" cy="47752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42803"/>
              <a:ext cx="391963" cy="39196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531810" y="-47625"/>
              <a:ext cx="878670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GenAI</a:t>
              </a: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Curriculum Generator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26447" y="3050109"/>
            <a:ext cx="6425868" cy="4530455"/>
            <a:chOff x="0" y="0"/>
            <a:chExt cx="1485073" cy="10470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85073" cy="1047027"/>
            </a:xfrm>
            <a:custGeom>
              <a:avLst/>
              <a:gdLst/>
              <a:ahLst/>
              <a:cxnLst/>
              <a:rect r="r" b="b" t="t" l="l"/>
              <a:pathLst>
                <a:path h="1047027" w="1485073">
                  <a:moveTo>
                    <a:pt x="0" y="0"/>
                  </a:moveTo>
                  <a:lnTo>
                    <a:pt x="1485073" y="0"/>
                  </a:lnTo>
                  <a:lnTo>
                    <a:pt x="1485073" y="1047027"/>
                  </a:lnTo>
                  <a:lnTo>
                    <a:pt x="0" y="1047027"/>
                  </a:lnTo>
                  <a:close/>
                </a:path>
              </a:pathLst>
            </a:custGeom>
            <a:blipFill>
              <a:blip r:embed="rId2"/>
              <a:stretch>
                <a:fillRect l="-16045" t="0" r="-16045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AutoShape 9" id="9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524000" y="1483859"/>
            <a:ext cx="4572000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369044" y="2671519"/>
            <a:ext cx="7763845" cy="237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0"/>
              </a:lnSpc>
            </a:pPr>
            <a:r>
              <a:rPr lang="en-US" sz="9517" spc="-666" b="true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The Problem We’re Solving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831586" y="2641733"/>
            <a:ext cx="408376" cy="40837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35201" lIns="35201" bIns="35201" rIns="35201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5831560"/>
            <a:ext cx="8286451" cy="188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8"/>
              </a:lnSpc>
              <a:spcBef>
                <a:spcPct val="0"/>
              </a:spcBef>
            </a:pPr>
            <a:r>
              <a:rPr lang="en-US" sz="177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GenAI Curriculum Generator is an intelligent curriculum design platform that leverages IBM's Granite 3.3 2B AI model (via Ollama) to provide comprehensive educational</a:t>
            </a:r>
            <a:r>
              <a:rPr lang="en-US" sz="177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curriculum generation and planning recommendations. The platform addresses the challenge of accurate curriculum design by delivering AI-powered insights, detailed course structures, topic recommendations, and semester-wise syllabi.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564" y="808928"/>
            <a:ext cx="15240000" cy="3378217"/>
            <a:chOff x="0" y="0"/>
            <a:chExt cx="2361075" cy="5233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1075" cy="523374"/>
            </a:xfrm>
            <a:custGeom>
              <a:avLst/>
              <a:gdLst/>
              <a:ahLst/>
              <a:cxnLst/>
              <a:rect r="r" b="b" t="t" l="l"/>
              <a:pathLst>
                <a:path h="523374" w="2361075">
                  <a:moveTo>
                    <a:pt x="0" y="0"/>
                  </a:moveTo>
                  <a:lnTo>
                    <a:pt x="2361075" y="0"/>
                  </a:lnTo>
                  <a:lnTo>
                    <a:pt x="2361075" y="523374"/>
                  </a:lnTo>
                  <a:lnTo>
                    <a:pt x="0" y="523374"/>
                  </a:lnTo>
                  <a:close/>
                </a:path>
              </a:pathLst>
            </a:custGeom>
            <a:blipFill>
              <a:blip r:embed="rId2"/>
              <a:stretch>
                <a:fillRect l="0" t="-78852" r="0" b="-78852"/>
              </a:stretch>
            </a:blipFill>
            <a:ln w="19050" cap="sq">
              <a:solidFill>
                <a:srgbClr val="464646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1524000" y="488496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524000" y="469446"/>
            <a:ext cx="6096000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24000" y="3698373"/>
            <a:ext cx="7371609" cy="1682066"/>
            <a:chOff x="0" y="0"/>
            <a:chExt cx="1941494" cy="4430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41494" cy="443013"/>
            </a:xfrm>
            <a:custGeom>
              <a:avLst/>
              <a:gdLst/>
              <a:ahLst/>
              <a:cxnLst/>
              <a:rect r="r" b="b" t="t" l="l"/>
              <a:pathLst>
                <a:path h="443013" w="1941494">
                  <a:moveTo>
                    <a:pt x="0" y="0"/>
                  </a:moveTo>
                  <a:lnTo>
                    <a:pt x="1941494" y="0"/>
                  </a:lnTo>
                  <a:lnTo>
                    <a:pt x="1941494" y="443013"/>
                  </a:lnTo>
                  <a:lnTo>
                    <a:pt x="0" y="443013"/>
                  </a:lnTo>
                  <a:close/>
                </a:path>
              </a:pathLst>
            </a:custGeom>
            <a:solidFill>
              <a:srgbClr val="F2F1FB"/>
            </a:solidFill>
            <a:ln w="19050" cap="sq">
              <a:solidFill>
                <a:srgbClr val="46464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41494" cy="481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47843" y="3793623"/>
            <a:ext cx="6961067" cy="158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6298" spc="-440" b="true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What We Offer Through AI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8564" y="5856660"/>
            <a:ext cx="8204002" cy="430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 spc="-12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Automatically builds complete academic curriculum using Generative AI</a:t>
            </a:r>
          </a:p>
          <a:p>
            <a:pPr algn="l">
              <a:lnSpc>
                <a:spcPts val="3123"/>
              </a:lnSpc>
            </a:pPr>
          </a:p>
          <a:p>
            <a:pPr algn="l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 spc="-12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Converts simple user inputs into structured semester-wise programs</a:t>
            </a:r>
          </a:p>
          <a:p>
            <a:pPr algn="l">
              <a:lnSpc>
                <a:spcPts val="3123"/>
              </a:lnSpc>
            </a:pPr>
          </a:p>
          <a:p>
            <a:pPr algn="l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 spc="-12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Aligns</a:t>
            </a:r>
            <a:r>
              <a:rPr lang="en-US" sz="2231" spc="-12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courses with real industry requirements</a:t>
            </a:r>
          </a:p>
          <a:p>
            <a:pPr algn="l">
              <a:lnSpc>
                <a:spcPts val="3123"/>
              </a:lnSpc>
            </a:pPr>
          </a:p>
          <a:p>
            <a:pPr algn="l" marL="481764" indent="-240882" lvl="1">
              <a:lnSpc>
                <a:spcPts val="3123"/>
              </a:lnSpc>
              <a:buFont typeface="Arial"/>
              <a:buChar char="•"/>
            </a:pPr>
            <a:r>
              <a:rPr lang="en-US" sz="2231" spc="-120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Reduces curriculum design time from weeks → minutes</a:t>
            </a:r>
          </a:p>
          <a:p>
            <a:pPr algn="l">
              <a:lnSpc>
                <a:spcPts val="3123"/>
              </a:lnSpc>
              <a:spcBef>
                <a:spcPct val="0"/>
              </a:spcBef>
            </a:pPr>
          </a:p>
          <a:p>
            <a:pPr algn="l">
              <a:lnSpc>
                <a:spcPts val="312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742565" y="5532093"/>
            <a:ext cx="8545435" cy="243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  <a:spcBef>
                <a:spcPct val="0"/>
              </a:spcBef>
            </a:pPr>
          </a:p>
          <a:p>
            <a:pPr algn="l" marL="501814" indent="-250907" lvl="1">
              <a:lnSpc>
                <a:spcPts val="3254"/>
              </a:lnSpc>
              <a:buFont typeface="Arial"/>
              <a:buChar char="•"/>
            </a:pPr>
            <a:r>
              <a:rPr lang="en-US" sz="2324" spc="-125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Generates topics, projects, learning outcomes &amp; tools list</a:t>
            </a:r>
          </a:p>
          <a:p>
            <a:pPr algn="l">
              <a:lnSpc>
                <a:spcPts val="3254"/>
              </a:lnSpc>
            </a:pPr>
          </a:p>
          <a:p>
            <a:pPr algn="l" marL="501814" indent="-250907" lvl="1">
              <a:lnSpc>
                <a:spcPts val="3254"/>
              </a:lnSpc>
              <a:buFont typeface="Arial"/>
              <a:buChar char="•"/>
            </a:pPr>
            <a:r>
              <a:rPr lang="en-US" sz="2324" spc="-125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Supports educators, institutions &amp; training platforms</a:t>
            </a:r>
          </a:p>
          <a:p>
            <a:pPr algn="l">
              <a:lnSpc>
                <a:spcPts val="3254"/>
              </a:lnSpc>
            </a:pPr>
          </a:p>
          <a:p>
            <a:pPr algn="l" marL="501814" indent="-250907" lvl="1">
              <a:lnSpc>
                <a:spcPts val="3254"/>
              </a:lnSpc>
              <a:buFont typeface="Arial"/>
              <a:buChar char="•"/>
            </a:pPr>
            <a:r>
              <a:rPr lang="en-US" sz="2324" spc="-125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Produces ready-to-share professional syllabus output (PDF)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94095" y="2500069"/>
            <a:ext cx="5765205" cy="5592271"/>
            <a:chOff x="0" y="0"/>
            <a:chExt cx="1032250" cy="1001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2250" cy="1001287"/>
            </a:xfrm>
            <a:custGeom>
              <a:avLst/>
              <a:gdLst/>
              <a:ahLst/>
              <a:cxnLst/>
              <a:rect r="r" b="b" t="t" l="l"/>
              <a:pathLst>
                <a:path h="1001287" w="1032250">
                  <a:moveTo>
                    <a:pt x="0" y="0"/>
                  </a:moveTo>
                  <a:lnTo>
                    <a:pt x="1032250" y="0"/>
                  </a:lnTo>
                  <a:lnTo>
                    <a:pt x="1032250" y="1001287"/>
                  </a:lnTo>
                  <a:lnTo>
                    <a:pt x="0" y="1001287"/>
                  </a:lnTo>
                  <a:close/>
                </a:path>
              </a:pathLst>
            </a:custGeom>
            <a:blipFill>
              <a:blip r:embed="rId2"/>
              <a:stretch>
                <a:fillRect l="0" t="-27367" r="0" b="-27367"/>
              </a:stretch>
            </a:blipFill>
            <a:ln w="19050" cap="sq">
              <a:solidFill>
                <a:srgbClr val="464646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524000" y="1483859"/>
            <a:ext cx="7621223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24000" y="1888876"/>
            <a:ext cx="6951190" cy="1732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4"/>
              </a:lnSpc>
            </a:pPr>
            <a:r>
              <a:rPr lang="en-US" sz="6916" spc="-484" b="true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How Our AI Engine Builds Curriculum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8292365"/>
            <a:ext cx="1237684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400" spc="-129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User Input → AI Engine → Curriculum Generation → F</a:t>
            </a:r>
            <a:r>
              <a:rPr lang="en-US" b="true" sz="2400" spc="-129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ormatted Output → PDF Download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6447" y="3800184"/>
            <a:ext cx="9793887" cy="365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User submits academic requirements through the web  interface</a:t>
            </a:r>
          </a:p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Input parameters include skill domain, level, duration, semesters, and industry focus</a:t>
            </a:r>
          </a:p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System constructs a structured prompt template automatically</a:t>
            </a:r>
          </a:p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Generative AI model processes the prompt and produces curriculum content</a:t>
            </a:r>
          </a:p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Output is organized into overview, semester plans, tools, and outcomes</a:t>
            </a:r>
          </a:p>
          <a:p>
            <a:pPr algn="l" marL="491989" indent="-245994" lvl="1">
              <a:lnSpc>
                <a:spcPts val="3190"/>
              </a:lnSpc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Results are formatted into structured visual layout</a:t>
            </a:r>
          </a:p>
          <a:p>
            <a:pPr algn="l" marL="491989" indent="-245994" lvl="1">
              <a:lnSpc>
                <a:spcPts val="3190"/>
              </a:lnSpc>
              <a:spcBef>
                <a:spcPct val="0"/>
              </a:spcBef>
              <a:buFont typeface="Arial"/>
              <a:buChar char="•"/>
            </a:pPr>
            <a:r>
              <a:rPr lang="en-US" sz="2278" spc="-123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 Curriculum can be exported as a professional PDF document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14605" y="3653454"/>
            <a:ext cx="7028333" cy="3861808"/>
            <a:chOff x="0" y="0"/>
            <a:chExt cx="1088873" cy="59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8873" cy="598295"/>
            </a:xfrm>
            <a:custGeom>
              <a:avLst/>
              <a:gdLst/>
              <a:ahLst/>
              <a:cxnLst/>
              <a:rect r="r" b="b" t="t" l="l"/>
              <a:pathLst>
                <a:path h="598295" w="1088873">
                  <a:moveTo>
                    <a:pt x="0" y="0"/>
                  </a:moveTo>
                  <a:lnTo>
                    <a:pt x="1088873" y="0"/>
                  </a:lnTo>
                  <a:lnTo>
                    <a:pt x="1088873" y="598295"/>
                  </a:lnTo>
                  <a:lnTo>
                    <a:pt x="0" y="598295"/>
                  </a:lnTo>
                  <a:close/>
                </a:path>
              </a:pathLst>
            </a:custGeom>
            <a:blipFill>
              <a:blip r:embed="rId2"/>
              <a:stretch>
                <a:fillRect l="0" t="-18220" r="0" b="-18219"/>
              </a:stretch>
            </a:blipFill>
            <a:ln w="19050" cap="sq">
              <a:solidFill>
                <a:srgbClr val="464646"/>
              </a:solidFill>
              <a:prstDash val="solid"/>
              <a:miter/>
            </a:ln>
          </p:spPr>
        </p:sp>
      </p:grpSp>
      <p:sp>
        <p:nvSpPr>
          <p:cNvPr name="AutoShape 4" id="4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524000" y="1483859"/>
            <a:ext cx="9144000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925305" y="1823097"/>
            <a:ext cx="13867248" cy="70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0"/>
              </a:lnSpc>
            </a:pPr>
            <a:r>
              <a:rPr lang="en-US" b="true" sz="5209" spc="-364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Technology Stack &amp; Tools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269" y="3011805"/>
            <a:ext cx="8742695" cy="54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Backend service layer implemented using Python web framework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REST-based API endpoints for curriculum generation and export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Generative AI integration for automated syllabus creation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Local LLM execution environment for low-latency responses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Structured prompt engineering for standardized academic outputs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Template-based frontend rendering for dynamic content display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Automated PDF generation module for downloadable syllabus reports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2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Modular and extensible system architecture design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6447" y="2951210"/>
            <a:ext cx="7959996" cy="1999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Inte</a:t>
            </a: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ractive UI built using Flask templates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Dynamic input forms with validation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Real-time loading &amp; generation feedback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Structured curriculum output display</a:t>
            </a:r>
          </a:p>
          <a:p>
            <a:pPr algn="just">
              <a:lnSpc>
                <a:spcPts val="3161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1602763" y="8742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526447" y="879021"/>
            <a:ext cx="10669269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26447" y="2381545"/>
            <a:ext cx="6676088" cy="1139555"/>
            <a:chOff x="0" y="0"/>
            <a:chExt cx="8901451" cy="151940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42803"/>
              <a:ext cx="391963" cy="391963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31810" y="-57150"/>
              <a:ext cx="8369641" cy="1576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0"/>
                </a:lnSpc>
                <a:spcBef>
                  <a:spcPct val="0"/>
                </a:spcBef>
              </a:pPr>
              <a:r>
                <a:rPr lang="en-US" b="true" sz="2286" spc="-123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Frontend</a:t>
              </a:r>
              <a:r>
                <a:rPr lang="en-US" b="true" sz="2286" spc="-123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Layer</a:t>
              </a:r>
            </a:p>
            <a:p>
              <a:pPr algn="l">
                <a:lnSpc>
                  <a:spcPts val="3200"/>
                </a:lnSpc>
                <a:spcBef>
                  <a:spcPct val="0"/>
                </a:spcBef>
              </a:pPr>
            </a:p>
            <a:p>
              <a:pPr algn="l">
                <a:lnSpc>
                  <a:spcPts val="3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2381545"/>
            <a:ext cx="6988889" cy="358140"/>
            <a:chOff x="0" y="0"/>
            <a:chExt cx="9318519" cy="47752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42803"/>
              <a:ext cx="391963" cy="39196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31810" y="-47625"/>
              <a:ext cx="878670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</a:t>
              </a: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ckend Layer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6322695"/>
            <a:ext cx="6988889" cy="358140"/>
            <a:chOff x="0" y="0"/>
            <a:chExt cx="9318519" cy="47752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42803"/>
              <a:ext cx="391963" cy="39196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531810" y="-47625"/>
              <a:ext cx="878670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</a:t>
              </a: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utput Services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26447" y="6322695"/>
            <a:ext cx="6988889" cy="358140"/>
            <a:chOff x="0" y="0"/>
            <a:chExt cx="9318519" cy="47752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42803"/>
              <a:ext cx="391963" cy="39196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531810" y="-47625"/>
              <a:ext cx="878670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AI</a:t>
              </a:r>
              <a:r>
                <a:rPr lang="en-US" b="true" sz="2400" spc="-129">
                  <a:solidFill>
                    <a:srgbClr val="464646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Engine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26447" y="879021"/>
            <a:ext cx="14542891" cy="8180376"/>
          </a:xfrm>
          <a:custGeom>
            <a:avLst/>
            <a:gdLst/>
            <a:ahLst/>
            <a:cxnLst/>
            <a:rect r="r" b="b" t="t" l="l"/>
            <a:pathLst>
              <a:path h="8180376" w="14542891">
                <a:moveTo>
                  <a:pt x="0" y="0"/>
                </a:moveTo>
                <a:lnTo>
                  <a:pt x="14542891" y="0"/>
                </a:lnTo>
                <a:lnTo>
                  <a:pt x="14542891" y="8180377"/>
                </a:lnTo>
                <a:lnTo>
                  <a:pt x="0" y="818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812093" y="847725"/>
            <a:ext cx="10030022" cy="110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0"/>
              </a:lnSpc>
            </a:pPr>
            <a:r>
              <a:rPr lang="en-US" b="true" sz="6079" spc="-425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System Architecture Overview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6447" y="6833235"/>
            <a:ext cx="7885169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Local LLM in</a:t>
            </a: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tegration via Ollama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Granite 3.3 (2B) model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Custom prompt engineering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Structured output enforcement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144000" y="2884648"/>
            <a:ext cx="7696316" cy="206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4641" indent="-257321" lvl="1">
              <a:lnSpc>
                <a:spcPts val="3337"/>
              </a:lnSpc>
              <a:buFont typeface="Arial"/>
              <a:buChar char="•"/>
            </a:pPr>
            <a:r>
              <a:rPr lang="en-US" sz="2383" spc="-128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REST-s</a:t>
            </a:r>
            <a:r>
              <a:rPr lang="en-US" sz="2383" spc="-128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tyle API architecture</a:t>
            </a:r>
          </a:p>
          <a:p>
            <a:pPr algn="just" marL="514641" indent="-257321" lvl="1">
              <a:lnSpc>
                <a:spcPts val="3337"/>
              </a:lnSpc>
              <a:buFont typeface="Arial"/>
              <a:buChar char="•"/>
            </a:pPr>
            <a:r>
              <a:rPr lang="en-US" sz="2383" spc="-128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Prompt builder engine</a:t>
            </a:r>
          </a:p>
          <a:p>
            <a:pPr algn="just" marL="514641" indent="-257321" lvl="1">
              <a:lnSpc>
                <a:spcPts val="3337"/>
              </a:lnSpc>
              <a:buFont typeface="Arial"/>
              <a:buChar char="•"/>
            </a:pPr>
            <a:r>
              <a:rPr lang="en-US" sz="2383" spc="-128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Curriculum parsing &amp; formatting module</a:t>
            </a:r>
          </a:p>
          <a:p>
            <a:pPr algn="just" marL="514641" indent="-257321" lvl="1">
              <a:lnSpc>
                <a:spcPts val="3337"/>
              </a:lnSpc>
              <a:buFont typeface="Arial"/>
              <a:buChar char="•"/>
            </a:pPr>
            <a:r>
              <a:rPr lang="en-US" sz="2383" spc="-128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PDF generation service</a:t>
            </a:r>
          </a:p>
          <a:p>
            <a:pPr algn="just">
              <a:lnSpc>
                <a:spcPts val="3057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223526" y="6833235"/>
            <a:ext cx="6909363" cy="154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urriculum formatting engine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Semester-wise table generation</a:t>
            </a:r>
          </a:p>
          <a:p>
            <a:pPr algn="just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24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PDF export module</a:t>
            </a:r>
          </a:p>
          <a:p>
            <a:pPr algn="just">
              <a:lnSpc>
                <a:spcPts val="274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26447" y="1483859"/>
            <a:ext cx="1523755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24000" y="1483859"/>
            <a:ext cx="10669269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10611" y="2715645"/>
            <a:ext cx="11168762" cy="6268468"/>
          </a:xfrm>
          <a:custGeom>
            <a:avLst/>
            <a:gdLst/>
            <a:ahLst/>
            <a:cxnLst/>
            <a:rect r="r" b="b" t="t" l="l"/>
            <a:pathLst>
              <a:path h="6268468" w="11168762">
                <a:moveTo>
                  <a:pt x="0" y="0"/>
                </a:moveTo>
                <a:lnTo>
                  <a:pt x="11168763" y="0"/>
                </a:lnTo>
                <a:lnTo>
                  <a:pt x="11168763" y="6268468"/>
                </a:lnTo>
                <a:lnTo>
                  <a:pt x="0" y="626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2531" y="1466718"/>
            <a:ext cx="10030022" cy="110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0"/>
              </a:lnSpc>
            </a:pPr>
            <a:r>
              <a:rPr lang="en-US" b="true" sz="6079" spc="-425">
                <a:solidFill>
                  <a:srgbClr val="464646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🚀 Real-World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6562" y="3342388"/>
            <a:ext cx="9076860" cy="494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Helps universities design indus</a:t>
            </a: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try-aligned curricula instantly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Supports educators with ready-to-use structured course plans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Enables students to access custom learning roadmaps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Reduces manual academic planning effort by 80–90%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Bridges the gap between education and industry needs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Can be adopted by colleges, training institutes, and EdTech platforms</a:t>
            </a:r>
          </a:p>
          <a:p>
            <a:pPr algn="just" marL="556032" indent="-278016" lvl="1">
              <a:lnSpc>
                <a:spcPts val="3605"/>
              </a:lnSpc>
              <a:buFont typeface="Arial"/>
              <a:buChar char="•"/>
            </a:pPr>
            <a:r>
              <a:rPr lang="en-US" sz="2575" spc="-139">
                <a:solidFill>
                  <a:srgbClr val="464646"/>
                </a:solidFill>
                <a:latin typeface="Poppins"/>
                <a:ea typeface="Poppins"/>
                <a:cs typeface="Poppins"/>
                <a:sym typeface="Poppins"/>
              </a:rPr>
              <a:t>Scales easily across domains like AI, Data Science, Cybersecurity, Cloud, etc.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9032" y="1732248"/>
            <a:ext cx="11777771" cy="7079677"/>
          </a:xfrm>
          <a:custGeom>
            <a:avLst/>
            <a:gdLst/>
            <a:ahLst/>
            <a:cxnLst/>
            <a:rect r="r" b="b" t="t" l="l"/>
            <a:pathLst>
              <a:path h="7079677" w="11777771">
                <a:moveTo>
                  <a:pt x="0" y="0"/>
                </a:moveTo>
                <a:lnTo>
                  <a:pt x="11777771" y="0"/>
                </a:lnTo>
                <a:lnTo>
                  <a:pt x="11777771" y="7079676"/>
                </a:lnTo>
                <a:lnTo>
                  <a:pt x="0" y="7079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1753" y="-47098"/>
            <a:ext cx="1061233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INPUT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32386" y="1303380"/>
            <a:ext cx="8685511" cy="4951771"/>
          </a:xfrm>
          <a:custGeom>
            <a:avLst/>
            <a:gdLst/>
            <a:ahLst/>
            <a:cxnLst/>
            <a:rect r="r" b="b" t="t" l="l"/>
            <a:pathLst>
              <a:path h="4951771" w="8685511">
                <a:moveTo>
                  <a:pt x="0" y="0"/>
                </a:moveTo>
                <a:lnTo>
                  <a:pt x="8685511" y="0"/>
                </a:lnTo>
                <a:lnTo>
                  <a:pt x="8685511" y="4951771"/>
                </a:lnTo>
                <a:lnTo>
                  <a:pt x="0" y="4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04" r="0" b="-740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42277" y="1233182"/>
            <a:ext cx="8918688" cy="5092166"/>
          </a:xfrm>
          <a:custGeom>
            <a:avLst/>
            <a:gdLst/>
            <a:ahLst/>
            <a:cxnLst/>
            <a:rect r="r" b="b" t="t" l="l"/>
            <a:pathLst>
              <a:path h="5092166" w="8918688">
                <a:moveTo>
                  <a:pt x="0" y="0"/>
                </a:moveTo>
                <a:lnTo>
                  <a:pt x="8918688" y="0"/>
                </a:lnTo>
                <a:lnTo>
                  <a:pt x="8918688" y="5092167"/>
                </a:lnTo>
                <a:lnTo>
                  <a:pt x="0" y="5092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19" r="0" b="-711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4913" y="6652587"/>
            <a:ext cx="7438173" cy="3345982"/>
          </a:xfrm>
          <a:custGeom>
            <a:avLst/>
            <a:gdLst/>
            <a:ahLst/>
            <a:cxnLst/>
            <a:rect r="r" b="b" t="t" l="l"/>
            <a:pathLst>
              <a:path h="3345982" w="7438173">
                <a:moveTo>
                  <a:pt x="0" y="0"/>
                </a:moveTo>
                <a:lnTo>
                  <a:pt x="7438174" y="0"/>
                </a:lnTo>
                <a:lnTo>
                  <a:pt x="7438174" y="3345982"/>
                </a:lnTo>
                <a:lnTo>
                  <a:pt x="0" y="334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58" t="-89280" r="-117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43218" y="-12195"/>
            <a:ext cx="7266387" cy="104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66"/>
              </a:lnSpc>
            </a:pPr>
            <a:r>
              <a:rPr lang="en-US" sz="6047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OUTPUT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DAHBglVtW7E</dc:identifier>
  <dcterms:modified xsi:type="dcterms:W3CDTF">2011-08-01T06:04:30Z</dcterms:modified>
  <cp:revision>1</cp:revision>
  <dc:title>The Problem We’re Solving</dc:title>
</cp:coreProperties>
</file>